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84"/>
    <p:restoredTop sz="91396"/>
  </p:normalViewPr>
  <p:slideViewPr>
    <p:cSldViewPr snapToGrid="0" snapToObjects="1">
      <p:cViewPr varScale="1">
        <p:scale>
          <a:sx n="117" d="100"/>
          <a:sy n="117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513ED-BBCE-2349-85A6-E04AA182C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55C9CB-9660-7D4C-A3E8-91B2406AD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A654E-0122-C54D-AE8C-2045AC0B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47CBC5-71CB-C744-891D-B757CC79A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803D26-D0FE-D547-8E9C-CE494164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86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EA8DB1-87C0-C044-B2ED-9281AC56C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BB4E8E-B5AA-984C-8024-295A183BA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2FEE9F-DBFC-514F-A80F-7A8750E6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F10C6-A3D9-D34F-AE8B-155EE729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BDA008-795D-AB4F-BB84-03782274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44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813FEF-2BC9-4643-AE74-B79074744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D3DB2C-3C5B-EE43-81C2-485CE03C4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E7BE59-B4D3-0243-8F8C-CE7ECD3E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6FFDB1-A88E-F94F-BF0F-C41ED0F7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B233BE-27AB-E04E-A299-B90E5A26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49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00E7A-963C-7F41-A767-49807CBA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05599D-DB6A-7D4F-A337-E6308C909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EF6188-7FDE-A54A-B099-96676297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C83C60-5EFB-244F-A68E-85452E4D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640B0C-08C2-E14C-98DF-DDBA2001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49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4F1A4-1B1C-0E44-A65E-F1DC5DBCA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1344EA-5799-7E44-84DC-5C98FF04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B6F035-5D21-3342-8A39-CC4502C7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54FE61-6750-2E42-AA13-D1C62F38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01B646-FD54-7E45-B423-3AEA52D7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05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9B461-DD82-D542-A6EC-B2C5D4F0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FC667-A53A-8D4F-BCE9-FE721A608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E19241-E540-C244-87F8-ADB6FF5AF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789F84-C390-3D4B-85DC-665A1A1D2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496B5-46A3-7843-975A-DA5DDE9D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8799CE-756E-1243-B567-3E3FEA1A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07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9DA7B-395D-DC4B-AEDA-0F1C826D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771258-AB49-9140-A49D-A87F815B9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2B32A7-9440-8544-BF4C-F46AD1521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252D95D-7FBD-7641-A3BA-3F8443D68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B8BF03-0AD1-7D4A-B56B-47990D446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95C972D-7341-A342-832E-6589E70A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08509B0-2825-EA4E-AA8C-28D52830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D765DA-CFE9-6E43-913B-829EAF625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7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5E0CD-B42C-EC49-9747-3C1325E38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BF59F5-FC84-B54C-AAB4-9A3B22F1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9BE7AF-64E8-C140-B64E-8DAAE4CE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CC5DBA-A0FC-0E41-95A2-E148ED72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3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2DD8E8-6BF1-6246-A966-5AD973210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8F5954-0CC8-6C4F-9B56-4424A703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9DF17F-FA93-1141-A77D-61C20F5F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44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B68E4-A271-9D41-B02A-5209DEFFE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B9863E-EB4B-394D-8607-0BF63FACE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386E44-A3B2-B543-BDAC-5EF51661A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CBB8A8-E088-5A4B-B98B-1DAF19D6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C353CA-4B0E-B94E-B278-7BA01227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3D4EB7-B48B-FC4D-AB1A-2147B03E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7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1436D-FF1D-EA4B-975E-128B0204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249D056-8F85-7847-8E17-8E0B6B46F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C866A-A94A-C546-8CC3-EC2FDBEFA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D1882A-315A-7647-92F8-8BD3FAB8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3D0964-94CC-7046-BD73-2FDECC00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1F9E8-D30E-CA4D-8E8D-02392126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85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0806088-DB96-7046-B0C2-C8A99699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DA04F5-E7FA-2A47-A8D9-7AD3FE6A2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077825-6816-F14A-A9E5-F2D387EE0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E524-4228-5144-8BB2-876CCF878F1B}" type="datetimeFigureOut">
              <a:rPr lang="de-DE" smtClean="0"/>
              <a:t>10.06.20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A5778-22A3-EB45-8BEB-8854BDAC3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22F8A9-21F5-9942-B6EC-A64E1FCE4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EEE79-F39D-FB46-82A3-7756DCF5F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54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A28ECEE-76EA-A344-A51A-1E1C3AAB31D3}"/>
              </a:ext>
            </a:extLst>
          </p:cNvPr>
          <p:cNvSpPr/>
          <p:nvPr/>
        </p:nvSpPr>
        <p:spPr>
          <a:xfrm>
            <a:off x="4855029" y="2024743"/>
            <a:ext cx="2079171" cy="181791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Sollte die Schule wieder für alle öffnen?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398BA02-AC03-734C-B4FF-3382E60779E1}"/>
              </a:ext>
            </a:extLst>
          </p:cNvPr>
          <p:cNvSpPr/>
          <p:nvPr/>
        </p:nvSpPr>
        <p:spPr>
          <a:xfrm>
            <a:off x="2173061" y="4142128"/>
            <a:ext cx="1741714" cy="12736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Welche andere Möglichkeit für Bildungsprozess?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1B387D-8EC2-6B48-8CC8-0B29E72E3BF1}"/>
              </a:ext>
            </a:extLst>
          </p:cNvPr>
          <p:cNvSpPr/>
          <p:nvPr/>
        </p:nvSpPr>
        <p:spPr>
          <a:xfrm>
            <a:off x="1838329" y="1160544"/>
            <a:ext cx="1719943" cy="12688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Warum gehen Kinder überhaupt in die Schule?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34B0539-ECBC-024E-8E1D-6A7C71A53D0F}"/>
              </a:ext>
            </a:extLst>
          </p:cNvPr>
          <p:cNvSpPr txBox="1"/>
          <p:nvPr/>
        </p:nvSpPr>
        <p:spPr>
          <a:xfrm>
            <a:off x="10273394" y="6329081"/>
            <a:ext cx="1887312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Naturwissenschaftliche Perspektive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4CD5724-8828-6043-BC41-A19F9AB3C0AA}"/>
              </a:ext>
            </a:extLst>
          </p:cNvPr>
          <p:cNvSpPr txBox="1"/>
          <p:nvPr/>
        </p:nvSpPr>
        <p:spPr>
          <a:xfrm>
            <a:off x="115661" y="121426"/>
            <a:ext cx="1870984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Sozialwissenschaftliche Perspektive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036E9C7-5C91-E742-B2D6-52A9F5321526}"/>
              </a:ext>
            </a:extLst>
          </p:cNvPr>
          <p:cNvSpPr txBox="1"/>
          <p:nvPr/>
        </p:nvSpPr>
        <p:spPr>
          <a:xfrm>
            <a:off x="4939394" y="6237767"/>
            <a:ext cx="2209799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Geographische Perspektive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0D54A1E-C75D-2343-BCB3-25517D2A7032}"/>
              </a:ext>
            </a:extLst>
          </p:cNvPr>
          <p:cNvSpPr txBox="1"/>
          <p:nvPr/>
        </p:nvSpPr>
        <p:spPr>
          <a:xfrm>
            <a:off x="9307287" y="279508"/>
            <a:ext cx="193221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Historische Perspektive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49C230D-C567-B34C-8A37-4785CAFE8BE3}"/>
              </a:ext>
            </a:extLst>
          </p:cNvPr>
          <p:cNvSpPr txBox="1"/>
          <p:nvPr/>
        </p:nvSpPr>
        <p:spPr>
          <a:xfrm>
            <a:off x="457200" y="5482995"/>
            <a:ext cx="186145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Technische Perspektive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D21059D-A12E-2842-BAAD-5FB5CE404466}"/>
              </a:ext>
            </a:extLst>
          </p:cNvPr>
          <p:cNvSpPr/>
          <p:nvPr/>
        </p:nvSpPr>
        <p:spPr>
          <a:xfrm>
            <a:off x="598714" y="1011355"/>
            <a:ext cx="1023257" cy="57795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Soziale Kontakte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03A317-B5C7-D140-800B-F5802943716B}"/>
              </a:ext>
            </a:extLst>
          </p:cNvPr>
          <p:cNvSpPr/>
          <p:nvPr/>
        </p:nvSpPr>
        <p:spPr>
          <a:xfrm>
            <a:off x="2419350" y="433397"/>
            <a:ext cx="1423307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Sozialisierung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8BAB4C-063D-EB46-9495-8065FC40C2F2}"/>
              </a:ext>
            </a:extLst>
          </p:cNvPr>
          <p:cNvSpPr/>
          <p:nvPr/>
        </p:nvSpPr>
        <p:spPr>
          <a:xfrm>
            <a:off x="4143375" y="211770"/>
            <a:ext cx="1423307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Bildung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9906C37-5340-9545-931F-5255CBD82920}"/>
              </a:ext>
            </a:extLst>
          </p:cNvPr>
          <p:cNvSpPr/>
          <p:nvPr/>
        </p:nvSpPr>
        <p:spPr>
          <a:xfrm>
            <a:off x="308881" y="2280206"/>
            <a:ext cx="1423307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Individuelles Lernen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46BB1D0-373A-DA48-8EC2-391E80CA5017}"/>
              </a:ext>
            </a:extLst>
          </p:cNvPr>
          <p:cNvSpPr/>
          <p:nvPr/>
        </p:nvSpPr>
        <p:spPr>
          <a:xfrm>
            <a:off x="3854163" y="876651"/>
            <a:ext cx="1798862" cy="12688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Was passiert, wenn Kinder/Jugendliche nicht mehr in die Schule gehen?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D6093-46AB-CA46-9B57-EAD8E6861B54}"/>
              </a:ext>
            </a:extLst>
          </p:cNvPr>
          <p:cNvSpPr/>
          <p:nvPr/>
        </p:nvSpPr>
        <p:spPr>
          <a:xfrm>
            <a:off x="224528" y="4115622"/>
            <a:ext cx="1695446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Technische Voraussetzungen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AE0C525-8DB2-B248-9C71-594A0328DAD0}"/>
              </a:ext>
            </a:extLst>
          </p:cNvPr>
          <p:cNvSpPr/>
          <p:nvPr/>
        </p:nvSpPr>
        <p:spPr>
          <a:xfrm>
            <a:off x="2545900" y="6005001"/>
            <a:ext cx="1423307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Digitale Skills der Lehrkräfte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99948D3-2873-914E-AE2B-54AB91F36007}"/>
              </a:ext>
            </a:extLst>
          </p:cNvPr>
          <p:cNvSpPr/>
          <p:nvPr/>
        </p:nvSpPr>
        <p:spPr>
          <a:xfrm>
            <a:off x="4163783" y="5482995"/>
            <a:ext cx="1423307" cy="4432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Schulung der Lehrkräfte?</a:t>
            </a:r>
          </a:p>
        </p:txBody>
      </p: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A66C0030-C2A7-AA46-8D07-C5CDE0E797AB}"/>
              </a:ext>
            </a:extLst>
          </p:cNvPr>
          <p:cNvCxnSpPr>
            <a:stCxn id="2" idx="3"/>
            <a:endCxn id="5" idx="7"/>
          </p:cNvCxnSpPr>
          <p:nvPr/>
        </p:nvCxnSpPr>
        <p:spPr>
          <a:xfrm flipH="1">
            <a:off x="3659707" y="3576430"/>
            <a:ext cx="1499810" cy="752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5B552CAA-2140-1644-84CA-446B13231F1C}"/>
              </a:ext>
            </a:extLst>
          </p:cNvPr>
          <p:cNvCxnSpPr>
            <a:stCxn id="5" idx="4"/>
            <a:endCxn id="20" idx="0"/>
          </p:cNvCxnSpPr>
          <p:nvPr/>
        </p:nvCxnSpPr>
        <p:spPr>
          <a:xfrm>
            <a:off x="3043918" y="5415757"/>
            <a:ext cx="213636" cy="58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6B5B29CD-A3E2-174A-9928-68032D24DCC5}"/>
              </a:ext>
            </a:extLst>
          </p:cNvPr>
          <p:cNvCxnSpPr>
            <a:stCxn id="20" idx="7"/>
            <a:endCxn id="21" idx="3"/>
          </p:cNvCxnSpPr>
          <p:nvPr/>
        </p:nvCxnSpPr>
        <p:spPr>
          <a:xfrm flipV="1">
            <a:off x="3760769" y="5861336"/>
            <a:ext cx="611452" cy="208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8F4E9A55-020E-7846-9568-AEDB23D3CD5C}"/>
              </a:ext>
            </a:extLst>
          </p:cNvPr>
          <p:cNvCxnSpPr>
            <a:cxnSpLocks/>
            <a:stCxn id="6" idx="4"/>
            <a:endCxn id="130" idx="0"/>
          </p:cNvCxnSpPr>
          <p:nvPr/>
        </p:nvCxnSpPr>
        <p:spPr>
          <a:xfrm>
            <a:off x="2698301" y="2429395"/>
            <a:ext cx="439146" cy="172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7CAB781F-AD5B-4B4A-B99B-84BAC723F443}"/>
              </a:ext>
            </a:extLst>
          </p:cNvPr>
          <p:cNvCxnSpPr>
            <a:cxnSpLocks/>
            <a:stCxn id="6" idx="1"/>
            <a:endCxn id="14" idx="6"/>
          </p:cNvCxnSpPr>
          <p:nvPr/>
        </p:nvCxnSpPr>
        <p:spPr>
          <a:xfrm flipH="1" flipV="1">
            <a:off x="1621971" y="1300335"/>
            <a:ext cx="468238" cy="4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D604C531-8061-4B41-B01D-2954481FE6A4}"/>
              </a:ext>
            </a:extLst>
          </p:cNvPr>
          <p:cNvCxnSpPr>
            <a:cxnSpLocks/>
            <a:stCxn id="15" idx="3"/>
            <a:endCxn id="6" idx="0"/>
          </p:cNvCxnSpPr>
          <p:nvPr/>
        </p:nvCxnSpPr>
        <p:spPr>
          <a:xfrm>
            <a:off x="2627788" y="811738"/>
            <a:ext cx="70513" cy="348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7D9E86A7-2308-EA4F-9F05-5CC1DC2E1769}"/>
              </a:ext>
            </a:extLst>
          </p:cNvPr>
          <p:cNvCxnSpPr>
            <a:cxnSpLocks/>
            <a:stCxn id="18" idx="1"/>
            <a:endCxn id="15" idx="5"/>
          </p:cNvCxnSpPr>
          <p:nvPr/>
        </p:nvCxnSpPr>
        <p:spPr>
          <a:xfrm flipH="1" flipV="1">
            <a:off x="3634219" y="811738"/>
            <a:ext cx="483381" cy="250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>
            <a:extLst>
              <a:ext uri="{FF2B5EF4-FFF2-40B4-BE49-F238E27FC236}">
                <a16:creationId xmlns:a16="http://schemas.microsoft.com/office/drawing/2014/main" id="{5263BCC4-DFBF-9247-AE51-DE9746A71D26}"/>
              </a:ext>
            </a:extLst>
          </p:cNvPr>
          <p:cNvCxnSpPr>
            <a:cxnSpLocks/>
            <a:stCxn id="16" idx="4"/>
            <a:endCxn id="18" idx="0"/>
          </p:cNvCxnSpPr>
          <p:nvPr/>
        </p:nvCxnSpPr>
        <p:spPr>
          <a:xfrm flipH="1">
            <a:off x="4753594" y="655024"/>
            <a:ext cx="101435" cy="221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>
            <a:extLst>
              <a:ext uri="{FF2B5EF4-FFF2-40B4-BE49-F238E27FC236}">
                <a16:creationId xmlns:a16="http://schemas.microsoft.com/office/drawing/2014/main" id="{8C067062-349A-6B4A-BF2D-ECBA6B9E4EC5}"/>
              </a:ext>
            </a:extLst>
          </p:cNvPr>
          <p:cNvCxnSpPr>
            <a:cxnSpLocks/>
            <a:stCxn id="19" idx="6"/>
            <a:endCxn id="5" idx="1"/>
          </p:cNvCxnSpPr>
          <p:nvPr/>
        </p:nvCxnSpPr>
        <p:spPr>
          <a:xfrm flipV="1">
            <a:off x="1919974" y="4328647"/>
            <a:ext cx="508155" cy="8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>
            <a:extLst>
              <a:ext uri="{FF2B5EF4-FFF2-40B4-BE49-F238E27FC236}">
                <a16:creationId xmlns:a16="http://schemas.microsoft.com/office/drawing/2014/main" id="{5B0929F7-4B4F-C146-9F70-BF64C38BAA75}"/>
              </a:ext>
            </a:extLst>
          </p:cNvPr>
          <p:cNvCxnSpPr>
            <a:cxnSpLocks/>
            <a:stCxn id="2" idx="2"/>
            <a:endCxn id="6" idx="5"/>
          </p:cNvCxnSpPr>
          <p:nvPr/>
        </p:nvCxnSpPr>
        <p:spPr>
          <a:xfrm flipH="1" flipV="1">
            <a:off x="3306392" y="2243576"/>
            <a:ext cx="1548637" cy="690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>
            <a:extLst>
              <a:ext uri="{FF2B5EF4-FFF2-40B4-BE49-F238E27FC236}">
                <a16:creationId xmlns:a16="http://schemas.microsoft.com/office/drawing/2014/main" id="{F1319E6E-C5EC-9C41-A351-212CFEA1D03B}"/>
              </a:ext>
            </a:extLst>
          </p:cNvPr>
          <p:cNvCxnSpPr>
            <a:cxnSpLocks/>
            <a:stCxn id="18" idx="4"/>
            <a:endCxn id="2" idx="1"/>
          </p:cNvCxnSpPr>
          <p:nvPr/>
        </p:nvCxnSpPr>
        <p:spPr>
          <a:xfrm>
            <a:off x="4753594" y="2145502"/>
            <a:ext cx="405923" cy="145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FB394A62-8D51-DD44-99BE-B00BCF9698ED}"/>
              </a:ext>
            </a:extLst>
          </p:cNvPr>
          <p:cNvSpPr/>
          <p:nvPr/>
        </p:nvSpPr>
        <p:spPr>
          <a:xfrm>
            <a:off x="6958774" y="302678"/>
            <a:ext cx="1798862" cy="12688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Wie war es, als Kinder noch nicht zur Schule gegangen sind?</a:t>
            </a:r>
          </a:p>
        </p:txBody>
      </p: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B759B761-95EB-454C-B3A1-3D6B7D5D7B1F}"/>
              </a:ext>
            </a:extLst>
          </p:cNvPr>
          <p:cNvCxnSpPr>
            <a:cxnSpLocks/>
            <a:stCxn id="57" idx="3"/>
            <a:endCxn id="2" idx="7"/>
          </p:cNvCxnSpPr>
          <p:nvPr/>
        </p:nvCxnSpPr>
        <p:spPr>
          <a:xfrm flipH="1">
            <a:off x="6629712" y="1385710"/>
            <a:ext cx="592499" cy="905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>
            <a:extLst>
              <a:ext uri="{FF2B5EF4-FFF2-40B4-BE49-F238E27FC236}">
                <a16:creationId xmlns:a16="http://schemas.microsoft.com/office/drawing/2014/main" id="{24F493FF-E984-A54D-81C2-B96614591130}"/>
              </a:ext>
            </a:extLst>
          </p:cNvPr>
          <p:cNvCxnSpPr>
            <a:cxnSpLocks/>
            <a:stCxn id="57" idx="1"/>
            <a:endCxn id="16" idx="6"/>
          </p:cNvCxnSpPr>
          <p:nvPr/>
        </p:nvCxnSpPr>
        <p:spPr>
          <a:xfrm flipH="1" flipV="1">
            <a:off x="5566682" y="433397"/>
            <a:ext cx="1655529" cy="5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>
            <a:extLst>
              <a:ext uri="{FF2B5EF4-FFF2-40B4-BE49-F238E27FC236}">
                <a16:creationId xmlns:a16="http://schemas.microsoft.com/office/drawing/2014/main" id="{0D18E17A-2CC6-A946-92DE-EBD8AF020B17}"/>
              </a:ext>
            </a:extLst>
          </p:cNvPr>
          <p:cNvCxnSpPr>
            <a:cxnSpLocks/>
            <a:stCxn id="57" idx="2"/>
            <a:endCxn id="15" idx="6"/>
          </p:cNvCxnSpPr>
          <p:nvPr/>
        </p:nvCxnSpPr>
        <p:spPr>
          <a:xfrm flipH="1" flipV="1">
            <a:off x="3842657" y="655024"/>
            <a:ext cx="3116117" cy="282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8575AD5F-26C4-3B4B-B85B-5AE15EE5DC4A}"/>
              </a:ext>
            </a:extLst>
          </p:cNvPr>
          <p:cNvSpPr/>
          <p:nvPr/>
        </p:nvSpPr>
        <p:spPr>
          <a:xfrm>
            <a:off x="4667251" y="4088048"/>
            <a:ext cx="1798862" cy="12688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Situation in anderen Ländern</a:t>
            </a:r>
          </a:p>
        </p:txBody>
      </p:sp>
      <p:cxnSp>
        <p:nvCxnSpPr>
          <p:cNvPr id="68" name="Gerade Verbindung 67">
            <a:extLst>
              <a:ext uri="{FF2B5EF4-FFF2-40B4-BE49-F238E27FC236}">
                <a16:creationId xmlns:a16="http://schemas.microsoft.com/office/drawing/2014/main" id="{99F9ADF5-6B8C-7641-B5CC-55B56E8B6A10}"/>
              </a:ext>
            </a:extLst>
          </p:cNvPr>
          <p:cNvCxnSpPr>
            <a:cxnSpLocks/>
            <a:stCxn id="67" idx="2"/>
            <a:endCxn id="5" idx="6"/>
          </p:cNvCxnSpPr>
          <p:nvPr/>
        </p:nvCxnSpPr>
        <p:spPr>
          <a:xfrm flipH="1">
            <a:off x="3914775" y="4722474"/>
            <a:ext cx="752476" cy="56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id="{7570728E-27FC-6F42-B5B3-F0746AA6461E}"/>
              </a:ext>
            </a:extLst>
          </p:cNvPr>
          <p:cNvSpPr/>
          <p:nvPr/>
        </p:nvSpPr>
        <p:spPr>
          <a:xfrm>
            <a:off x="8622213" y="3959852"/>
            <a:ext cx="1798862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Verbreitung</a:t>
            </a:r>
          </a:p>
        </p:txBody>
      </p: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8B5696E3-D697-004A-BADF-4C7E37156ACC}"/>
              </a:ext>
            </a:extLst>
          </p:cNvPr>
          <p:cNvCxnSpPr>
            <a:cxnSpLocks/>
            <a:stCxn id="72" idx="2"/>
            <a:endCxn id="67" idx="7"/>
          </p:cNvCxnSpPr>
          <p:nvPr/>
        </p:nvCxnSpPr>
        <p:spPr>
          <a:xfrm flipH="1" flipV="1">
            <a:off x="6202676" y="4273867"/>
            <a:ext cx="2419537" cy="21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6E92A548-13C1-814C-A817-C3C6F8BD47D6}"/>
              </a:ext>
            </a:extLst>
          </p:cNvPr>
          <p:cNvSpPr/>
          <p:nvPr/>
        </p:nvSpPr>
        <p:spPr>
          <a:xfrm>
            <a:off x="7035635" y="2553757"/>
            <a:ext cx="1798862" cy="12688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Ist es epidemiologisch vertretbar, alle Kinder wieder in die Schule zu lassen?</a:t>
            </a:r>
          </a:p>
        </p:txBody>
      </p:sp>
      <p:cxnSp>
        <p:nvCxnSpPr>
          <p:cNvPr id="77" name="Gerade Verbindung 76">
            <a:extLst>
              <a:ext uri="{FF2B5EF4-FFF2-40B4-BE49-F238E27FC236}">
                <a16:creationId xmlns:a16="http://schemas.microsoft.com/office/drawing/2014/main" id="{AC631AA7-980C-6845-8318-FAFCA2ED775B}"/>
              </a:ext>
            </a:extLst>
          </p:cNvPr>
          <p:cNvCxnSpPr>
            <a:cxnSpLocks/>
            <a:stCxn id="76" idx="2"/>
            <a:endCxn id="2" idx="6"/>
          </p:cNvCxnSpPr>
          <p:nvPr/>
        </p:nvCxnSpPr>
        <p:spPr>
          <a:xfrm flipH="1" flipV="1">
            <a:off x="6934200" y="2933700"/>
            <a:ext cx="101435" cy="254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>
            <a:extLst>
              <a:ext uri="{FF2B5EF4-FFF2-40B4-BE49-F238E27FC236}">
                <a16:creationId xmlns:a16="http://schemas.microsoft.com/office/drawing/2014/main" id="{57266DEB-BA81-1E4E-979B-AB29F9109A9D}"/>
              </a:ext>
            </a:extLst>
          </p:cNvPr>
          <p:cNvCxnSpPr>
            <a:cxnSpLocks/>
            <a:stCxn id="76" idx="5"/>
            <a:endCxn id="72" idx="1"/>
          </p:cNvCxnSpPr>
          <p:nvPr/>
        </p:nvCxnSpPr>
        <p:spPr>
          <a:xfrm>
            <a:off x="8571060" y="3636789"/>
            <a:ext cx="314590" cy="421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DAA9EF33-3CD2-E445-9B96-5211D4699DC8}"/>
              </a:ext>
            </a:extLst>
          </p:cNvPr>
          <p:cNvSpPr/>
          <p:nvPr/>
        </p:nvSpPr>
        <p:spPr>
          <a:xfrm>
            <a:off x="9239703" y="1634511"/>
            <a:ext cx="1798862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Schutzmaßnahmen</a:t>
            </a:r>
          </a:p>
        </p:txBody>
      </p:sp>
      <p:cxnSp>
        <p:nvCxnSpPr>
          <p:cNvPr id="84" name="Gerade Verbindung 83">
            <a:extLst>
              <a:ext uri="{FF2B5EF4-FFF2-40B4-BE49-F238E27FC236}">
                <a16:creationId xmlns:a16="http://schemas.microsoft.com/office/drawing/2014/main" id="{BCB1E97E-95DE-5046-B40A-DBC537DAE9DC}"/>
              </a:ext>
            </a:extLst>
          </p:cNvPr>
          <p:cNvCxnSpPr>
            <a:cxnSpLocks/>
            <a:stCxn id="83" idx="2"/>
            <a:endCxn id="76" idx="7"/>
          </p:cNvCxnSpPr>
          <p:nvPr/>
        </p:nvCxnSpPr>
        <p:spPr>
          <a:xfrm flipH="1">
            <a:off x="8571060" y="1969627"/>
            <a:ext cx="668643" cy="769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05A683FA-0950-1244-AFA4-705E463E00F5}"/>
              </a:ext>
            </a:extLst>
          </p:cNvPr>
          <p:cNvSpPr/>
          <p:nvPr/>
        </p:nvSpPr>
        <p:spPr>
          <a:xfrm>
            <a:off x="9204693" y="2541704"/>
            <a:ext cx="1798862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Informationen über Virus an sich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EB68B05C-EA84-B44F-BE17-5EEE1F28B2AD}"/>
              </a:ext>
            </a:extLst>
          </p:cNvPr>
          <p:cNvSpPr/>
          <p:nvPr/>
        </p:nvSpPr>
        <p:spPr>
          <a:xfrm>
            <a:off x="10854191" y="2097112"/>
            <a:ext cx="1318529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Persönliche + öffentliche Hygiene</a:t>
            </a:r>
          </a:p>
        </p:txBody>
      </p:sp>
      <p:cxnSp>
        <p:nvCxnSpPr>
          <p:cNvPr id="89" name="Gerade Verbindung 88">
            <a:extLst>
              <a:ext uri="{FF2B5EF4-FFF2-40B4-BE49-F238E27FC236}">
                <a16:creationId xmlns:a16="http://schemas.microsoft.com/office/drawing/2014/main" id="{3C6E5911-5170-ED45-9C36-7BA003F15D6C}"/>
              </a:ext>
            </a:extLst>
          </p:cNvPr>
          <p:cNvCxnSpPr>
            <a:cxnSpLocks/>
            <a:stCxn id="83" idx="5"/>
            <a:endCxn id="88" idx="1"/>
          </p:cNvCxnSpPr>
          <p:nvPr/>
        </p:nvCxnSpPr>
        <p:spPr>
          <a:xfrm flipV="1">
            <a:off x="10775128" y="2195265"/>
            <a:ext cx="272157" cy="11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>
            <a:extLst>
              <a:ext uri="{FF2B5EF4-FFF2-40B4-BE49-F238E27FC236}">
                <a16:creationId xmlns:a16="http://schemas.microsoft.com/office/drawing/2014/main" id="{ABDCC828-1E7A-F945-B013-35EF6A4AB574}"/>
              </a:ext>
            </a:extLst>
          </p:cNvPr>
          <p:cNvCxnSpPr>
            <a:cxnSpLocks/>
            <a:stCxn id="87" idx="2"/>
            <a:endCxn id="76" idx="6"/>
          </p:cNvCxnSpPr>
          <p:nvPr/>
        </p:nvCxnSpPr>
        <p:spPr>
          <a:xfrm flipH="1">
            <a:off x="8834497" y="2876820"/>
            <a:ext cx="370196" cy="311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>
            <a:extLst>
              <a:ext uri="{FF2B5EF4-FFF2-40B4-BE49-F238E27FC236}">
                <a16:creationId xmlns:a16="http://schemas.microsoft.com/office/drawing/2014/main" id="{AFBCF18B-C28E-BE4D-9EFD-7B4A52448D48}"/>
              </a:ext>
            </a:extLst>
          </p:cNvPr>
          <p:cNvSpPr/>
          <p:nvPr/>
        </p:nvSpPr>
        <p:spPr>
          <a:xfrm>
            <a:off x="9318766" y="693898"/>
            <a:ext cx="1798862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Vergangene Epidemien</a:t>
            </a:r>
          </a:p>
        </p:txBody>
      </p:sp>
      <p:cxnSp>
        <p:nvCxnSpPr>
          <p:cNvPr id="96" name="Gerade Verbindung 95">
            <a:extLst>
              <a:ext uri="{FF2B5EF4-FFF2-40B4-BE49-F238E27FC236}">
                <a16:creationId xmlns:a16="http://schemas.microsoft.com/office/drawing/2014/main" id="{256ABB26-47C5-4E4F-AE83-4C13752FF56E}"/>
              </a:ext>
            </a:extLst>
          </p:cNvPr>
          <p:cNvCxnSpPr>
            <a:cxnSpLocks/>
            <a:stCxn id="95" idx="2"/>
            <a:endCxn id="76" idx="0"/>
          </p:cNvCxnSpPr>
          <p:nvPr/>
        </p:nvCxnSpPr>
        <p:spPr>
          <a:xfrm flipH="1">
            <a:off x="7935066" y="1029014"/>
            <a:ext cx="1383700" cy="1524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B37B9841-FA74-6942-B61B-83228D400745}"/>
              </a:ext>
            </a:extLst>
          </p:cNvPr>
          <p:cNvSpPr/>
          <p:nvPr/>
        </p:nvSpPr>
        <p:spPr>
          <a:xfrm>
            <a:off x="6618573" y="5234197"/>
            <a:ext cx="1798862" cy="67023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Epidemien in anderen Ländern</a:t>
            </a:r>
          </a:p>
        </p:txBody>
      </p:sp>
      <p:cxnSp>
        <p:nvCxnSpPr>
          <p:cNvPr id="113" name="Gerade Verbindung 112">
            <a:extLst>
              <a:ext uri="{FF2B5EF4-FFF2-40B4-BE49-F238E27FC236}">
                <a16:creationId xmlns:a16="http://schemas.microsoft.com/office/drawing/2014/main" id="{C4BCC068-4943-8840-B4DA-926B7C1C2702}"/>
              </a:ext>
            </a:extLst>
          </p:cNvPr>
          <p:cNvCxnSpPr>
            <a:cxnSpLocks/>
            <a:stCxn id="99" idx="1"/>
            <a:endCxn id="67" idx="5"/>
          </p:cNvCxnSpPr>
          <p:nvPr/>
        </p:nvCxnSpPr>
        <p:spPr>
          <a:xfrm flipH="1" flipV="1">
            <a:off x="6202676" y="5171080"/>
            <a:ext cx="679334" cy="161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>
            <a:extLst>
              <a:ext uri="{FF2B5EF4-FFF2-40B4-BE49-F238E27FC236}">
                <a16:creationId xmlns:a16="http://schemas.microsoft.com/office/drawing/2014/main" id="{53A573E2-9B2E-AB4F-8C80-7151FB10E71C}"/>
              </a:ext>
            </a:extLst>
          </p:cNvPr>
          <p:cNvCxnSpPr>
            <a:cxnSpLocks/>
            <a:stCxn id="76" idx="4"/>
            <a:endCxn id="99" idx="0"/>
          </p:cNvCxnSpPr>
          <p:nvPr/>
        </p:nvCxnSpPr>
        <p:spPr>
          <a:xfrm flipH="1">
            <a:off x="7518004" y="3822608"/>
            <a:ext cx="417062" cy="1411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DC59B47F-DC3E-334F-B52B-0999D8756116}"/>
              </a:ext>
            </a:extLst>
          </p:cNvPr>
          <p:cNvSpPr/>
          <p:nvPr/>
        </p:nvSpPr>
        <p:spPr>
          <a:xfrm>
            <a:off x="6223375" y="3682521"/>
            <a:ext cx="1373880" cy="58314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Wann kommt Impfstoff?</a:t>
            </a:r>
          </a:p>
        </p:txBody>
      </p:sp>
      <p:cxnSp>
        <p:nvCxnSpPr>
          <p:cNvPr id="126" name="Gerade Verbindung 125">
            <a:extLst>
              <a:ext uri="{FF2B5EF4-FFF2-40B4-BE49-F238E27FC236}">
                <a16:creationId xmlns:a16="http://schemas.microsoft.com/office/drawing/2014/main" id="{62D07FAC-F449-9F46-ADB6-D914E26B43BC}"/>
              </a:ext>
            </a:extLst>
          </p:cNvPr>
          <p:cNvCxnSpPr>
            <a:cxnSpLocks/>
            <a:stCxn id="122" idx="0"/>
            <a:endCxn id="2" idx="5"/>
          </p:cNvCxnSpPr>
          <p:nvPr/>
        </p:nvCxnSpPr>
        <p:spPr>
          <a:xfrm flipH="1" flipV="1">
            <a:off x="6629712" y="3576430"/>
            <a:ext cx="280603" cy="106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>
            <a:extLst>
              <a:ext uri="{FF2B5EF4-FFF2-40B4-BE49-F238E27FC236}">
                <a16:creationId xmlns:a16="http://schemas.microsoft.com/office/drawing/2014/main" id="{2BE8C2AF-868C-F845-B11A-DED06FEBCF25}"/>
              </a:ext>
            </a:extLst>
          </p:cNvPr>
          <p:cNvSpPr/>
          <p:nvPr/>
        </p:nvSpPr>
        <p:spPr>
          <a:xfrm>
            <a:off x="2506007" y="2602286"/>
            <a:ext cx="1262880" cy="6344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Individuelle Gründe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51C05F9E-8D17-794E-A5A9-D3773D53D0F0}"/>
              </a:ext>
            </a:extLst>
          </p:cNvPr>
          <p:cNvSpPr/>
          <p:nvPr/>
        </p:nvSpPr>
        <p:spPr>
          <a:xfrm>
            <a:off x="861402" y="3117478"/>
            <a:ext cx="1262880" cy="6344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Gesundheit</a:t>
            </a:r>
          </a:p>
        </p:txBody>
      </p:sp>
      <p:cxnSp>
        <p:nvCxnSpPr>
          <p:cNvPr id="134" name="Gerade Verbindung 133">
            <a:extLst>
              <a:ext uri="{FF2B5EF4-FFF2-40B4-BE49-F238E27FC236}">
                <a16:creationId xmlns:a16="http://schemas.microsoft.com/office/drawing/2014/main" id="{C637EF41-B30C-3240-8024-3A27FDC34523}"/>
              </a:ext>
            </a:extLst>
          </p:cNvPr>
          <p:cNvCxnSpPr>
            <a:cxnSpLocks/>
            <a:stCxn id="133" idx="6"/>
            <a:endCxn id="130" idx="2"/>
          </p:cNvCxnSpPr>
          <p:nvPr/>
        </p:nvCxnSpPr>
        <p:spPr>
          <a:xfrm flipV="1">
            <a:off x="2124282" y="2919499"/>
            <a:ext cx="381725" cy="515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 136">
            <a:extLst>
              <a:ext uri="{FF2B5EF4-FFF2-40B4-BE49-F238E27FC236}">
                <a16:creationId xmlns:a16="http://schemas.microsoft.com/office/drawing/2014/main" id="{A2863C24-5B61-2F46-9903-ABC83B4EB65E}"/>
              </a:ext>
            </a:extLst>
          </p:cNvPr>
          <p:cNvSpPr/>
          <p:nvPr/>
        </p:nvSpPr>
        <p:spPr>
          <a:xfrm>
            <a:off x="2854720" y="3409603"/>
            <a:ext cx="1262880" cy="6344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/>
              <a:t>Psyche</a:t>
            </a:r>
          </a:p>
        </p:txBody>
      </p:sp>
      <p:cxnSp>
        <p:nvCxnSpPr>
          <p:cNvPr id="138" name="Gerade Verbindung 137">
            <a:extLst>
              <a:ext uri="{FF2B5EF4-FFF2-40B4-BE49-F238E27FC236}">
                <a16:creationId xmlns:a16="http://schemas.microsoft.com/office/drawing/2014/main" id="{8CC1DD79-9954-5D4C-A567-5F3DD70081EC}"/>
              </a:ext>
            </a:extLst>
          </p:cNvPr>
          <p:cNvCxnSpPr>
            <a:cxnSpLocks/>
            <a:stCxn id="137" idx="0"/>
            <a:endCxn id="130" idx="3"/>
          </p:cNvCxnSpPr>
          <p:nvPr/>
        </p:nvCxnSpPr>
        <p:spPr>
          <a:xfrm flipH="1" flipV="1">
            <a:off x="2690951" y="3143802"/>
            <a:ext cx="795209" cy="26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>
            <a:extLst>
              <a:ext uri="{FF2B5EF4-FFF2-40B4-BE49-F238E27FC236}">
                <a16:creationId xmlns:a16="http://schemas.microsoft.com/office/drawing/2014/main" id="{EC41DD75-6C1B-3240-89E5-8775CDA23BF2}"/>
              </a:ext>
            </a:extLst>
          </p:cNvPr>
          <p:cNvCxnSpPr>
            <a:cxnSpLocks/>
            <a:stCxn id="17" idx="7"/>
            <a:endCxn id="6" idx="3"/>
          </p:cNvCxnSpPr>
          <p:nvPr/>
        </p:nvCxnSpPr>
        <p:spPr>
          <a:xfrm flipV="1">
            <a:off x="1523750" y="2243576"/>
            <a:ext cx="566459" cy="10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>
            <a:extLst>
              <a:ext uri="{FF2B5EF4-FFF2-40B4-BE49-F238E27FC236}">
                <a16:creationId xmlns:a16="http://schemas.microsoft.com/office/drawing/2014/main" id="{55988047-2038-FE4F-9462-F2F82C13F732}"/>
              </a:ext>
            </a:extLst>
          </p:cNvPr>
          <p:cNvCxnSpPr>
            <a:cxnSpLocks/>
            <a:stCxn id="133" idx="0"/>
            <a:endCxn id="18" idx="3"/>
          </p:cNvCxnSpPr>
          <p:nvPr/>
        </p:nvCxnSpPr>
        <p:spPr>
          <a:xfrm flipV="1">
            <a:off x="1492842" y="1959683"/>
            <a:ext cx="2624758" cy="1157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>
            <a:extLst>
              <a:ext uri="{FF2B5EF4-FFF2-40B4-BE49-F238E27FC236}">
                <a16:creationId xmlns:a16="http://schemas.microsoft.com/office/drawing/2014/main" id="{19506783-2B4C-DE4F-A658-3002B8E6D2BF}"/>
              </a:ext>
            </a:extLst>
          </p:cNvPr>
          <p:cNvCxnSpPr>
            <a:cxnSpLocks/>
            <a:stCxn id="137" idx="7"/>
            <a:endCxn id="18" idx="4"/>
          </p:cNvCxnSpPr>
          <p:nvPr/>
        </p:nvCxnSpPr>
        <p:spPr>
          <a:xfrm flipV="1">
            <a:off x="3932656" y="2145502"/>
            <a:ext cx="820938" cy="1357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43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Nina Sophie Albrecht</dc:creator>
  <cp:lastModifiedBy>Nina Sophie Albrecht</cp:lastModifiedBy>
  <cp:revision>5</cp:revision>
  <dcterms:created xsi:type="dcterms:W3CDTF">2020-06-10T08:36:23Z</dcterms:created>
  <dcterms:modified xsi:type="dcterms:W3CDTF">2020-06-10T09:44:04Z</dcterms:modified>
</cp:coreProperties>
</file>